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0080625" cy="7559675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2032" y="-96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&lt;header&gt;</a:t>
            </a:r>
            <a:endParaRPr/>
          </a:p>
        </p:txBody>
      </p:sp>
      <p:sp>
        <p:nvSpPr>
          <p:cNvPr id="114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115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US"/>
              <a:t>&lt;footer&gt;</a:t>
            </a:r>
            <a:endParaRPr/>
          </a:p>
        </p:txBody>
      </p:sp>
      <p:sp>
        <p:nvSpPr>
          <p:cNvPr id="116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F1E12121-2141-4151-81F1-B131C1317111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554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21C181C1-71B1-41B1-9151-C12151F1012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1</a:t>
            </a:fld>
            <a:endParaRPr/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617141E1-F171-41D1-91E1-A1411101118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10</a:t>
            </a:fld>
            <a:endParaRPr/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B1E1B1C1-A1F1-4111-B101-C121211111D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11</a:t>
            </a:fld>
            <a:endParaRPr/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91610031-31A1-41B1-A151-D121E101019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13</a:t>
            </a:fld>
            <a:endParaRPr/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D1C101E1-F101-41A1-9181-F1F15121D19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2</a:t>
            </a:fld>
            <a:endParaRPr/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71618131-51A1-4161-B191-31D16111810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3</a:t>
            </a:fld>
            <a:endParaRPr/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E1A13101-E151-4141-A181-3101D101014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4</a:t>
            </a:fld>
            <a:endParaRPr/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F1D161E1-1141-4191-81C1-61A1F1C1616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5</a:t>
            </a:fld>
            <a:endParaRPr/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B111F1D1-A1F1-41B1-8131-61A19121213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6</a:t>
            </a:fld>
            <a:endParaRPr/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51B1A191-C151-41F1-81E1-B1A11121F1B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7</a:t>
            </a:fld>
            <a:endParaRPr/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01D1E1C1-01A1-41C1-8111-F1A181B1F12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8</a:t>
            </a:fld>
            <a:endParaRPr/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91C1C1E1-5181-4131-B171-D1410111C16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t>9</a:t>
            </a:fld>
            <a:endParaRPr/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3280" y="1768320"/>
            <a:ext cx="9065880" cy="55404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03280" y="301680"/>
            <a:ext cx="9065880" cy="70066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3280" y="1768320"/>
            <a:ext cx="9065880" cy="55404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16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503280" y="1768320"/>
            <a:ext cx="9065880" cy="55404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ubTitle"/>
          </p:nvPr>
        </p:nvSpPr>
        <p:spPr>
          <a:xfrm>
            <a:off x="503280" y="301680"/>
            <a:ext cx="9065880" cy="70066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16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3280" y="301680"/>
            <a:ext cx="9065880" cy="70066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16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A171C131-5131-4181-A131-C14111012101}" type="slidenum"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98888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GB"/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GB"/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GB"/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GB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/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GB"/>
              <a:t>Eighth Outline Level</a:t>
            </a:r>
            <a:endParaRPr/>
          </a:p>
          <a:p>
            <a:pPr lvl="8">
              <a:buSzPct val="45000"/>
              <a:buFont typeface="StarSymbol"/>
              <a:buChar char=""/>
            </a:pPr>
            <a:r>
              <a:rPr lang="en-GB"/>
              <a:t>Ninth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554004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Eighth Outline Level</a:t>
            </a:r>
            <a:endParaRPr/>
          </a:p>
          <a:p>
            <a:pPr>
              <a:lnSpc>
                <a:spcPct val="93000"/>
              </a:lnSpc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Ninth Outline LevelClick to edit Master text styles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Second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Third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Fourth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Fifth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B111C151-F121-4161-A151-513161D181C1}" type="slidenum"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55720" cy="554004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Eighth Outline Level</a:t>
            </a:r>
            <a:endParaRPr/>
          </a:p>
          <a:p>
            <a:pPr>
              <a:lnSpc>
                <a:spcPct val="93000"/>
              </a:lnSpc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Ninth Outline LevelClick to edit Master text styles</a:t>
            </a:r>
            <a:endParaRPr/>
          </a:p>
          <a:p>
            <a:r>
              <a:rPr lang="en-GB" sz="2400">
                <a:solidFill>
                  <a:srgbClr val="000000"/>
                </a:solidFill>
                <a:latin typeface="Arial"/>
                <a:ea typeface="ＭＳ Ｐゴシック"/>
              </a:rPr>
              <a:t>Second level</a:t>
            </a:r>
            <a:endParaRPr/>
          </a:p>
          <a:p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Third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Fourth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Fifth level</a:t>
            </a:r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111640" y="1768320"/>
            <a:ext cx="4457520" cy="554004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Eighth Outline Level</a:t>
            </a:r>
            <a:endParaRPr/>
          </a:p>
          <a:p>
            <a:pPr>
              <a:lnSpc>
                <a:spcPct val="93000"/>
              </a:lnSpc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Ninth Outline LevelClick to edit Master text styles</a:t>
            </a:r>
            <a:endParaRPr/>
          </a:p>
          <a:p>
            <a:r>
              <a:rPr lang="en-GB" sz="2400">
                <a:solidFill>
                  <a:srgbClr val="000000"/>
                </a:solidFill>
                <a:latin typeface="Arial"/>
                <a:ea typeface="ＭＳ Ｐゴシック"/>
              </a:rPr>
              <a:t>Second level</a:t>
            </a:r>
            <a:endParaRPr/>
          </a:p>
          <a:p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Third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Fourth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Fifth level</a:t>
            </a:r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dt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ftr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79" name="PlaceHolder 6"/>
          <p:cNvSpPr>
            <a:spLocks noGrp="1"/>
          </p:cNvSpPr>
          <p:nvPr>
            <p:ph type="sldNum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4151B131-F191-4181-B101-B141F1213181}" type="slidenum"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image" Target="../media/image10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503280" y="290520"/>
            <a:ext cx="9070560" cy="1285560"/>
          </a:xfrm>
          <a:prstGeom prst="rect">
            <a:avLst/>
          </a:prstGeom>
        </p:spPr>
        <p:txBody>
          <a:bodyPr lIns="0" tIns="3888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Light Sensors and
Braitenberg Behaviors</a:t>
            </a:r>
            <a:endParaRPr/>
          </a:p>
        </p:txBody>
      </p:sp>
      <p:sp>
        <p:nvSpPr>
          <p:cNvPr id="118" name="TextShape 2"/>
          <p:cNvSpPr txBox="1"/>
          <p:nvPr/>
        </p:nvSpPr>
        <p:spPr>
          <a:xfrm>
            <a:off x="503280" y="1768320"/>
            <a:ext cx="9070560" cy="4989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Team 6:</a:t>
            </a:r>
            <a:endParaRPr/>
          </a:p>
          <a:p>
            <a:pPr algn="ctr">
              <a:lnSpc>
                <a:spcPct val="93000"/>
              </a:lnSpc>
            </a:pPr>
            <a:endParaRPr/>
          </a:p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Neil Forrester</a:t>
            </a:r>
            <a:endParaRPr/>
          </a:p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Daniel Gonzalez</a:t>
            </a:r>
            <a:endParaRPr/>
          </a:p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Raghavendra Srinivasan</a:t>
            </a:r>
            <a:endParaRPr/>
          </a:p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James Wiken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Moving to a light source</a:t>
            </a:r>
            <a:endParaRPr/>
          </a:p>
        </p:txBody>
      </p:sp>
      <p:pic>
        <p:nvPicPr>
          <p:cNvPr id="146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47" name="CustomShape 2"/>
          <p:cNvSpPr/>
          <p:nvPr/>
        </p:nvSpPr>
        <p:spPr>
          <a:xfrm>
            <a:off x="5504040" y="3697200"/>
            <a:ext cx="1993680" cy="5997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At least one value</a:t>
            </a:r>
            <a:endParaRPr/>
          </a:p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above threshold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Braitenberg Behaviors</a:t>
            </a:r>
            <a:endParaRPr/>
          </a:p>
        </p:txBody>
      </p:sp>
      <p:sp>
        <p:nvSpPr>
          <p:cNvPr id="149" name="TextShape 2"/>
          <p:cNvSpPr txBox="1"/>
          <p:nvPr/>
        </p:nvSpPr>
        <p:spPr>
          <a:xfrm>
            <a:off x="503280" y="1768320"/>
            <a:ext cx="9069120" cy="554148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lnSpc>
                <a:spcPct val="93000"/>
              </a:lnSpc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Wheel velocities are simple functions of light sensor values</a:t>
            </a:r>
            <a:endParaRPr/>
          </a:p>
          <a:p>
            <a:pPr>
              <a:lnSpc>
                <a:spcPct val="93000"/>
              </a:lnSpc>
            </a:pPr>
            <a:endParaRPr/>
          </a:p>
          <a:p>
            <a:pPr>
              <a:lnSpc>
                <a:spcPct val="93000"/>
              </a:lnSpc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With very little work the robot can follow or avoid lights, or seem to have a variety of emotions</a:t>
            </a:r>
            <a:endParaRPr/>
          </a:p>
          <a:p>
            <a:pPr>
              <a:lnSpc>
                <a:spcPct val="93000"/>
              </a:lnSpc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Puppy!</a:t>
            </a:r>
            <a:endParaRPr/>
          </a:p>
          <a:p>
            <a:pPr>
              <a:lnSpc>
                <a:spcPct val="93000"/>
              </a:lnSpc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                                                  Shy...</a:t>
            </a:r>
            <a:endParaRPr/>
          </a:p>
          <a:p>
            <a:pPr>
              <a:lnSpc>
                <a:spcPct val="93000"/>
              </a:lnSpc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             Aggressive!</a:t>
            </a:r>
            <a:endParaRPr/>
          </a:p>
          <a:p>
            <a:pPr>
              <a:lnSpc>
                <a:spcPct val="93000"/>
              </a:lnSpc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                                         Excited, but afraid.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ilati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What we learned</a:t>
            </a:r>
            <a:endParaRPr/>
          </a:p>
        </p:txBody>
      </p:sp>
      <p:sp>
        <p:nvSpPr>
          <p:cNvPr id="152" name="TextShape 2"/>
          <p:cNvSpPr txBox="1"/>
          <p:nvPr/>
        </p:nvSpPr>
        <p:spPr>
          <a:xfrm>
            <a:off x="503280" y="1768320"/>
            <a:ext cx="9069120" cy="563220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lnSpc>
                <a:spcPct val="93000"/>
              </a:lnSpc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A wide range of emotions can be simulated with simple robot behavior in response to basic sensor input</a:t>
            </a:r>
            <a:endParaRPr/>
          </a:p>
          <a:p>
            <a:pPr>
              <a:lnSpc>
                <a:spcPct val="93000"/>
              </a:lnSpc>
            </a:pPr>
            <a:endParaRPr/>
          </a:p>
          <a:p>
            <a:pPr>
              <a:lnSpc>
                <a:spcPct val="93000"/>
              </a:lnSpc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Dan learned about photoresistors</a:t>
            </a:r>
            <a:endParaRPr/>
          </a:p>
          <a:p>
            <a:pPr>
              <a:lnSpc>
                <a:spcPct val="93000"/>
              </a:lnSpc>
            </a:pPr>
            <a:endParaRPr/>
          </a:p>
          <a:p>
            <a:pPr>
              <a:lnSpc>
                <a:spcPct val="93000"/>
              </a:lnSpc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Raga is good at video editing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3280" y="301680"/>
            <a:ext cx="9070560" cy="1261800"/>
          </a:xfrm>
          <a:prstGeom prst="rect">
            <a:avLst/>
          </a:prstGeom>
        </p:spPr>
        <p:txBody>
          <a:bodyPr lIns="0" tIns="3888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Simple reactive behaviors</a:t>
            </a:r>
            <a:endParaRPr/>
          </a:p>
        </p:txBody>
      </p:sp>
      <p:sp>
        <p:nvSpPr>
          <p:cNvPr id="120" name="TextShape 2"/>
          <p:cNvSpPr txBox="1"/>
          <p:nvPr/>
        </p:nvSpPr>
        <p:spPr>
          <a:xfrm>
            <a:off x="503280" y="1768320"/>
            <a:ext cx="9070560" cy="498924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Robots aren't useful if they can't adapt to what's happening in the real world.</a:t>
            </a:r>
            <a:endParaRPr/>
          </a:p>
          <a:p>
            <a:pPr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There are ways around blindness, but there are limits to what's possible.</a:t>
            </a:r>
            <a:endParaRPr/>
          </a:p>
        </p:txBody>
      </p:sp>
      <p:pic>
        <p:nvPicPr>
          <p:cNvPr id="121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3516480" y="4084560"/>
            <a:ext cx="3047760" cy="3047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503280" y="301680"/>
            <a:ext cx="9070560" cy="1261800"/>
          </a:xfrm>
          <a:prstGeom prst="rect">
            <a:avLst/>
          </a:prstGeom>
        </p:spPr>
        <p:txBody>
          <a:bodyPr lIns="0" tIns="3888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Light Sensors</a:t>
            </a:r>
            <a:endParaRPr/>
          </a:p>
        </p:txBody>
      </p:sp>
      <p:pic>
        <p:nvPicPr>
          <p:cNvPr id="12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873000" y="1768320"/>
            <a:ext cx="8332560" cy="49892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503280" y="301680"/>
            <a:ext cx="9070560" cy="1261800"/>
          </a:xfrm>
          <a:prstGeom prst="rect">
            <a:avLst/>
          </a:prstGeom>
        </p:spPr>
        <p:txBody>
          <a:bodyPr lIns="0" tIns="3888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Photoresistor</a:t>
            </a:r>
            <a:endParaRPr/>
          </a:p>
        </p:txBody>
      </p:sp>
      <p:sp>
        <p:nvSpPr>
          <p:cNvPr id="125" name="TextShape 2"/>
          <p:cNvSpPr txBox="1"/>
          <p:nvPr/>
        </p:nvSpPr>
        <p:spPr>
          <a:xfrm>
            <a:off x="503280" y="1768320"/>
            <a:ext cx="4425480" cy="498924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Resistance:</a:t>
            </a:r>
            <a:endParaRPr/>
          </a:p>
          <a:p>
            <a:pPr lvl="1"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Dark – 150k - 200k</a:t>
            </a:r>
            <a:endParaRPr/>
          </a:p>
          <a:p>
            <a:pPr lvl="1"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Ambient – 10k - 30k</a:t>
            </a:r>
            <a:endParaRPr/>
          </a:p>
          <a:p>
            <a:pPr lvl="1"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Saturation - 200</a:t>
            </a:r>
            <a:endParaRPr/>
          </a:p>
          <a:p>
            <a:pPr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Calibration:</a:t>
            </a:r>
            <a:endParaRPr/>
          </a:p>
        </p:txBody>
      </p:sp>
      <p:pic>
        <p:nvPicPr>
          <p:cNvPr id="126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5151600" y="1866960"/>
            <a:ext cx="4425480" cy="4792320"/>
          </a:xfrm>
          <a:prstGeom prst="rect">
            <a:avLst/>
          </a:prstGeom>
        </p:spPr>
      </p:pic>
      <p:pic>
        <p:nvPicPr>
          <p:cNvPr id="127" name="Picture 4"/>
          <p:cNvPicPr/>
          <p:nvPr/>
        </p:nvPicPr>
        <p:blipFill>
          <a:blip r:embed="rId4"/>
          <a:stretch>
            <a:fillRect/>
          </a:stretch>
        </p:blipFill>
        <p:spPr>
          <a:xfrm>
            <a:off x="120600" y="4830840"/>
            <a:ext cx="4960440" cy="1147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Searching for a light source</a:t>
            </a:r>
            <a:endParaRPr/>
          </a:p>
        </p:txBody>
      </p:sp>
      <p:pic>
        <p:nvPicPr>
          <p:cNvPr id="129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30" name="CustomShape 2"/>
          <p:cNvSpPr/>
          <p:nvPr/>
        </p:nvSpPr>
        <p:spPr>
          <a:xfrm>
            <a:off x="4479840" y="4664160"/>
            <a:ext cx="125712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High value</a:t>
            </a:r>
            <a:endParaRPr/>
          </a:p>
        </p:txBody>
      </p:sp>
      <p:sp>
        <p:nvSpPr>
          <p:cNvPr id="131" name="CustomShape 3"/>
          <p:cNvSpPr/>
          <p:nvPr/>
        </p:nvSpPr>
        <p:spPr>
          <a:xfrm>
            <a:off x="2743200" y="4664160"/>
            <a:ext cx="120132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Low value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Searching for a light source</a:t>
            </a:r>
            <a:endParaRPr/>
          </a:p>
        </p:txBody>
      </p:sp>
      <p:pic>
        <p:nvPicPr>
          <p:cNvPr id="13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34" name="CustomShape 2"/>
          <p:cNvSpPr/>
          <p:nvPr/>
        </p:nvSpPr>
        <p:spPr>
          <a:xfrm>
            <a:off x="2743200" y="4664160"/>
            <a:ext cx="120132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Low value</a:t>
            </a:r>
            <a:endParaRPr/>
          </a:p>
        </p:txBody>
      </p:sp>
      <p:sp>
        <p:nvSpPr>
          <p:cNvPr id="135" name="CustomShape 3"/>
          <p:cNvSpPr/>
          <p:nvPr/>
        </p:nvSpPr>
        <p:spPr>
          <a:xfrm>
            <a:off x="4481640" y="4664160"/>
            <a:ext cx="125712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High value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Searching for a light source</a:t>
            </a:r>
            <a:endParaRPr/>
          </a:p>
        </p:txBody>
      </p:sp>
      <p:pic>
        <p:nvPicPr>
          <p:cNvPr id="137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38" name="CustomShape 2"/>
          <p:cNvSpPr/>
          <p:nvPr/>
        </p:nvSpPr>
        <p:spPr>
          <a:xfrm>
            <a:off x="3649680" y="4627440"/>
            <a:ext cx="235548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Roughly equal values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Moving to a light source</a:t>
            </a:r>
            <a:endParaRPr/>
          </a:p>
        </p:txBody>
      </p:sp>
      <p:pic>
        <p:nvPicPr>
          <p:cNvPr id="140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41" name="CustomShape 2"/>
          <p:cNvSpPr/>
          <p:nvPr/>
        </p:nvSpPr>
        <p:spPr>
          <a:xfrm>
            <a:off x="3630600" y="4646520"/>
            <a:ext cx="253188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Values below threshold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Moving to a light source</a:t>
            </a:r>
            <a:endParaRPr/>
          </a:p>
        </p:txBody>
      </p:sp>
      <p:pic>
        <p:nvPicPr>
          <p:cNvPr id="143" name="Picture 2"/>
          <p:cNvPicPr/>
          <p:nvPr/>
        </p:nvPicPr>
        <p:blipFill>
          <a:blip r:embed="rId3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44" name="CustomShape 2"/>
          <p:cNvSpPr/>
          <p:nvPr/>
        </p:nvSpPr>
        <p:spPr>
          <a:xfrm>
            <a:off x="3630600" y="4646520"/>
            <a:ext cx="253188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Values below threshold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</Words>
  <Application>Microsoft Macintosh PowerPoint</Application>
  <PresentationFormat>Custom</PresentationFormat>
  <Paragraphs>58</Paragraphs>
  <Slides>13</Slides>
  <Notes>12</Notes>
  <HiddenSlides>0</HiddenSlides>
  <MMClips>1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Raghavendra Srinivasan</cp:lastModifiedBy>
  <cp:revision>1</cp:revision>
  <dcterms:modified xsi:type="dcterms:W3CDTF">2012-02-27T20:18:34Z</dcterms:modified>
</cp:coreProperties>
</file>